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58" r:id="rId3"/>
    <p:sldId id="259" r:id="rId4"/>
    <p:sldId id="287" r:id="rId5"/>
    <p:sldId id="289" r:id="rId6"/>
    <p:sldId id="285" r:id="rId7"/>
    <p:sldId id="294" r:id="rId8"/>
    <p:sldId id="293" r:id="rId9"/>
    <p:sldId id="290" r:id="rId10"/>
    <p:sldId id="286" r:id="rId11"/>
    <p:sldId id="272" r:id="rId12"/>
    <p:sldId id="291" r:id="rId13"/>
    <p:sldId id="292" r:id="rId14"/>
    <p:sldId id="284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0000"/>
    <a:srgbClr val="336600"/>
    <a:srgbClr val="A7C1CD"/>
    <a:srgbClr val="008000"/>
    <a:srgbClr val="00CC66"/>
    <a:srgbClr val="99FF99"/>
    <a:srgbClr val="CCFF66"/>
    <a:srgbClr val="FFFF99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8790F2-B98B-4BF8-A092-1CAED847D200}">
  <a:tblStyle styleId="{848790F2-B98B-4BF8-A092-1CAED847D2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7aad20df5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7aad20df5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D73FE42D-07B6-6908-2BCD-2D3E8ECDF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c50020c7b_0_42:notes">
            <a:extLst>
              <a:ext uri="{FF2B5EF4-FFF2-40B4-BE49-F238E27FC236}">
                <a16:creationId xmlns:a16="http://schemas.microsoft.com/office/drawing/2014/main" id="{0FDCACFC-D1EC-A6A7-4D9C-8951CC755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c50020c7b_0_42:notes">
            <a:extLst>
              <a:ext uri="{FF2B5EF4-FFF2-40B4-BE49-F238E27FC236}">
                <a16:creationId xmlns:a16="http://schemas.microsoft.com/office/drawing/2014/main" id="{E71BBAFE-9AAB-CE11-E817-D3CDED741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10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a37a4da4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a37a4da4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2789ADF0-EE34-F1F3-0366-7BFBE14A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9f2f57a71_0_115:notes">
            <a:extLst>
              <a:ext uri="{FF2B5EF4-FFF2-40B4-BE49-F238E27FC236}">
                <a16:creationId xmlns:a16="http://schemas.microsoft.com/office/drawing/2014/main" id="{D9C35974-7A6C-807A-7021-BB9C69E15D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9f2f57a71_0_115:notes">
            <a:extLst>
              <a:ext uri="{FF2B5EF4-FFF2-40B4-BE49-F238E27FC236}">
                <a16:creationId xmlns:a16="http://schemas.microsoft.com/office/drawing/2014/main" id="{6CBF7917-1821-40AB-AE94-DB980A1E5E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674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46868502-34AB-81CA-64DA-C0ACEFDF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9f2f57a71_0_115:notes">
            <a:extLst>
              <a:ext uri="{FF2B5EF4-FFF2-40B4-BE49-F238E27FC236}">
                <a16:creationId xmlns:a16="http://schemas.microsoft.com/office/drawing/2014/main" id="{6CD722E5-E5DC-AE4F-0788-A541F0746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9f2f57a71_0_115:notes">
            <a:extLst>
              <a:ext uri="{FF2B5EF4-FFF2-40B4-BE49-F238E27FC236}">
                <a16:creationId xmlns:a16="http://schemas.microsoft.com/office/drawing/2014/main" id="{C5783F64-5370-6BF0-7345-170315585D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59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c50020c7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c50020c7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D8AF88D8-7B79-C351-9A9D-93EC5206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9f2f57a71_0_115:notes">
            <a:extLst>
              <a:ext uri="{FF2B5EF4-FFF2-40B4-BE49-F238E27FC236}">
                <a16:creationId xmlns:a16="http://schemas.microsoft.com/office/drawing/2014/main" id="{8D118DD9-E821-8510-6F58-434C7747F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9f2f57a71_0_115:notes">
            <a:extLst>
              <a:ext uri="{FF2B5EF4-FFF2-40B4-BE49-F238E27FC236}">
                <a16:creationId xmlns:a16="http://schemas.microsoft.com/office/drawing/2014/main" id="{7B44028E-E26D-73D8-B10E-F766458C1B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35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AE37D362-8532-1A24-AB7D-03B30A27E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9f2f57a71_0_115:notes">
            <a:extLst>
              <a:ext uri="{FF2B5EF4-FFF2-40B4-BE49-F238E27FC236}">
                <a16:creationId xmlns:a16="http://schemas.microsoft.com/office/drawing/2014/main" id="{96A7F096-E36B-8033-63E2-2FF641721E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9f2f57a71_0_115:notes">
            <a:extLst>
              <a:ext uri="{FF2B5EF4-FFF2-40B4-BE49-F238E27FC236}">
                <a16:creationId xmlns:a16="http://schemas.microsoft.com/office/drawing/2014/main" id="{85D8CD29-BAD2-F6B9-4900-50DB4CCFB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C264E50E-8310-6C51-D0B0-518D54C1F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c50020c7b_0_42:notes">
            <a:extLst>
              <a:ext uri="{FF2B5EF4-FFF2-40B4-BE49-F238E27FC236}">
                <a16:creationId xmlns:a16="http://schemas.microsoft.com/office/drawing/2014/main" id="{2DFF91EE-DECF-A902-85AB-7A14C18CF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c50020c7b_0_42:notes">
            <a:extLst>
              <a:ext uri="{FF2B5EF4-FFF2-40B4-BE49-F238E27FC236}">
                <a16:creationId xmlns:a16="http://schemas.microsoft.com/office/drawing/2014/main" id="{2D094BB8-E30C-DC9D-A82C-FA975DDC5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29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F04344-4F54-2507-B3E1-B58BCA528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9f2f57a71_0_177:notes">
            <a:extLst>
              <a:ext uri="{FF2B5EF4-FFF2-40B4-BE49-F238E27FC236}">
                <a16:creationId xmlns:a16="http://schemas.microsoft.com/office/drawing/2014/main" id="{6556D287-70F8-229F-4E3E-B985499168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9f2f57a71_0_177:notes">
            <a:extLst>
              <a:ext uri="{FF2B5EF4-FFF2-40B4-BE49-F238E27FC236}">
                <a16:creationId xmlns:a16="http://schemas.microsoft.com/office/drawing/2014/main" id="{AF7D1C49-B6F2-2FF3-56BB-DC551CB10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455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CABED430-46C9-DB38-D083-3F7EC078D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9f2f57a71_0_177:notes">
            <a:extLst>
              <a:ext uri="{FF2B5EF4-FFF2-40B4-BE49-F238E27FC236}">
                <a16:creationId xmlns:a16="http://schemas.microsoft.com/office/drawing/2014/main" id="{A534B876-C047-C976-8384-0A0CF9F1B4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9f2f57a71_0_177:notes">
            <a:extLst>
              <a:ext uri="{FF2B5EF4-FFF2-40B4-BE49-F238E27FC236}">
                <a16:creationId xmlns:a16="http://schemas.microsoft.com/office/drawing/2014/main" id="{5AD2143D-8E1E-75F6-09A3-1C596FF5D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790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D62E0882-96D2-EDE3-BF16-3A206C8E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9f2f57a71_0_177:notes">
            <a:extLst>
              <a:ext uri="{FF2B5EF4-FFF2-40B4-BE49-F238E27FC236}">
                <a16:creationId xmlns:a16="http://schemas.microsoft.com/office/drawing/2014/main" id="{8BE16BFA-4097-16F1-375A-CFDA26FCD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9f2f57a71_0_177:notes">
            <a:extLst>
              <a:ext uri="{FF2B5EF4-FFF2-40B4-BE49-F238E27FC236}">
                <a16:creationId xmlns:a16="http://schemas.microsoft.com/office/drawing/2014/main" id="{1A48AE55-73B2-B642-EBD1-29DD9649AE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43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11550" y="1520823"/>
            <a:ext cx="6720900" cy="23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6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5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57450" y="4045325"/>
            <a:ext cx="6028800" cy="4239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3871"/>
          <a:stretch/>
        </p:blipFill>
        <p:spPr>
          <a:xfrm rot="-5400000">
            <a:off x="-304087" y="296025"/>
            <a:ext cx="2493550" cy="18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30060" t="6843" r="13147" b="61820"/>
          <a:stretch/>
        </p:blipFill>
        <p:spPr>
          <a:xfrm rot="-5400000" flipH="1">
            <a:off x="7038113" y="252412"/>
            <a:ext cx="2380676" cy="185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85589" y="2684250"/>
            <a:ext cx="704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185608" y="725600"/>
            <a:ext cx="2555100" cy="14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185600" y="3530800"/>
            <a:ext cx="7044300" cy="53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l="23779" r="23774"/>
          <a:stretch/>
        </p:blipFill>
        <p:spPr>
          <a:xfrm>
            <a:off x="7877776" y="3950300"/>
            <a:ext cx="1112499" cy="11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1421450" y="1575000"/>
            <a:ext cx="6301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30075" y="528425"/>
            <a:ext cx="7704000" cy="56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3">
            <a:alphaModFix/>
          </a:blip>
          <a:srcRect l="42836" t="3181" r="-3519" b="45162"/>
          <a:stretch/>
        </p:blipFill>
        <p:spPr>
          <a:xfrm rot="5400000">
            <a:off x="335175" y="3629478"/>
            <a:ext cx="1256150" cy="19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921975" y="1865550"/>
            <a:ext cx="2600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2069613" y="230535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4621288" y="1865550"/>
            <a:ext cx="2600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4768882" y="230535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/>
          </p:nvPr>
        </p:nvSpPr>
        <p:spPr>
          <a:xfrm>
            <a:off x="3271650" y="3697675"/>
            <a:ext cx="2600700" cy="51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3419250" y="4121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5958150" y="3697675"/>
            <a:ext cx="2600700" cy="51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6105749" y="4121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/>
          </p:nvPr>
        </p:nvSpPr>
        <p:spPr>
          <a:xfrm>
            <a:off x="585150" y="3697675"/>
            <a:ext cx="2600700" cy="51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732745" y="412157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2524888" y="1381950"/>
            <a:ext cx="139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5224163" y="1381950"/>
            <a:ext cx="139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1188000" y="3229925"/>
            <a:ext cx="139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6" hasCustomPrompt="1"/>
          </p:nvPr>
        </p:nvSpPr>
        <p:spPr>
          <a:xfrm>
            <a:off x="3874497" y="3228750"/>
            <a:ext cx="1395000" cy="4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7" hasCustomPrompt="1"/>
          </p:nvPr>
        </p:nvSpPr>
        <p:spPr>
          <a:xfrm>
            <a:off x="6560979" y="3228750"/>
            <a:ext cx="1395000" cy="4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8"/>
          </p:nvPr>
        </p:nvSpPr>
        <p:spPr>
          <a:xfrm>
            <a:off x="730075" y="528425"/>
            <a:ext cx="7704000" cy="56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l="42836" t="3181" r="-3519" b="45162"/>
          <a:stretch/>
        </p:blipFill>
        <p:spPr>
          <a:xfrm rot="-5400000">
            <a:off x="7555085" y="-449315"/>
            <a:ext cx="1254251" cy="19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l="42836" t="3181" r="-3519" b="45162"/>
          <a:stretch/>
        </p:blipFill>
        <p:spPr>
          <a:xfrm rot="5400000" flipH="1">
            <a:off x="335175" y="-449830"/>
            <a:ext cx="1256150" cy="19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355375" y="3181750"/>
            <a:ext cx="6433500" cy="5319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355375" y="1582244"/>
            <a:ext cx="64335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l="42836" t="3181" r="-3519" b="45162"/>
          <a:stretch/>
        </p:blipFill>
        <p:spPr>
          <a:xfrm rot="5400000" flipH="1">
            <a:off x="335175" y="-449830"/>
            <a:ext cx="1256150" cy="19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1185589" y="2448300"/>
            <a:ext cx="704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 idx="2" hasCustomPrompt="1"/>
          </p:nvPr>
        </p:nvSpPr>
        <p:spPr>
          <a:xfrm>
            <a:off x="1185608" y="725600"/>
            <a:ext cx="2555100" cy="14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1185600" y="3530800"/>
            <a:ext cx="7044300" cy="53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2">
            <a:alphaModFix/>
          </a:blip>
          <a:srcRect l="32382" b="22791"/>
          <a:stretch/>
        </p:blipFill>
        <p:spPr>
          <a:xfrm flipH="1">
            <a:off x="-41475" y="-51323"/>
            <a:ext cx="3112850" cy="17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720000" y="530000"/>
            <a:ext cx="77139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863700" y="1441225"/>
            <a:ext cx="3426600" cy="14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2409675" y="3743075"/>
            <a:ext cx="43245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 This presentation template was created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infographics &amp; images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5">
            <a:alphaModFix/>
          </a:blip>
          <a:srcRect l="32382" b="22791"/>
          <a:stretch/>
        </p:blipFill>
        <p:spPr>
          <a:xfrm rot="-5400000" flipH="1">
            <a:off x="-733700" y="2457175"/>
            <a:ext cx="34200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3"/>
          <p:cNvPicPr preferRelativeResize="0"/>
          <p:nvPr/>
        </p:nvPicPr>
        <p:blipFill rotWithShape="1">
          <a:blip r:embed="rId2">
            <a:alphaModFix/>
          </a:blip>
          <a:srcRect l="32382" b="22791"/>
          <a:stretch/>
        </p:blipFill>
        <p:spPr>
          <a:xfrm>
            <a:off x="6764650" y="-51323"/>
            <a:ext cx="3112850" cy="17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48344"/>
          <a:stretch/>
        </p:blipFill>
        <p:spPr>
          <a:xfrm rot="4" flipH="1">
            <a:off x="-47875" y="2629851"/>
            <a:ext cx="2671549" cy="25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Char char="●"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Char char="○"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Char char="■"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Char char="●"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Char char="○"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Char char="■"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Char char="●"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Char char="○"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Char char="■"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75" r:id="rId7"/>
    <p:sldLayoutId id="2147483678" r:id="rId8"/>
    <p:sldLayoutId id="214748367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ctrTitle"/>
          </p:nvPr>
        </p:nvSpPr>
        <p:spPr>
          <a:xfrm>
            <a:off x="1131806" y="96060"/>
            <a:ext cx="6720900" cy="23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u="sng" dirty="0">
                <a:solidFill>
                  <a:schemeClr val="bg1">
                    <a:lumMod val="50000"/>
                  </a:schemeClr>
                </a:solidFill>
              </a:rPr>
              <a:t>DBS Project 2</a:t>
            </a:r>
            <a:br>
              <a:rPr lang="en-US" i="1" u="sng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u="sng" dirty="0">
                <a:solidFill>
                  <a:schemeClr val="bg1">
                    <a:lumMod val="50000"/>
                  </a:schemeClr>
                </a:solidFill>
              </a:rPr>
              <a:t>Report</a:t>
            </a:r>
            <a:endParaRPr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1" name="Google Shape;201;p36"/>
          <p:cNvPicPr preferRelativeResize="0"/>
          <p:nvPr/>
        </p:nvPicPr>
        <p:blipFill rotWithShape="1">
          <a:blip r:embed="rId3">
            <a:alphaModFix/>
          </a:blip>
          <a:srcRect l="23779" r="23774"/>
          <a:stretch/>
        </p:blipFill>
        <p:spPr>
          <a:xfrm>
            <a:off x="7539201" y="2720125"/>
            <a:ext cx="1112499" cy="11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E5CACE-0271-DCF6-BC72-305E6511BEA5}"/>
              </a:ext>
            </a:extLst>
          </p:cNvPr>
          <p:cNvSpPr txBox="1"/>
          <p:nvPr/>
        </p:nvSpPr>
        <p:spPr>
          <a:xfrm>
            <a:off x="1511152" y="2290110"/>
            <a:ext cx="565652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rgbClr val="FFFF99"/>
                </a:solidFill>
                <a:latin typeface="Montserrat" panose="00000500000000000000" pitchFamily="2" charset="0"/>
              </a:rPr>
              <a:t>Courses Selection 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Montserrat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rgbClr val="CCFF66"/>
                </a:solidFill>
                <a:latin typeface="Montserrat" panose="00000500000000000000" pitchFamily="2" charset="0"/>
              </a:rPr>
              <a:t>22CST Yusi (</a:t>
            </a:r>
            <a:r>
              <a:rPr lang="zh-CN" altLang="en-US" dirty="0">
                <a:solidFill>
                  <a:srgbClr val="CCFF66"/>
                </a:solidFill>
                <a:latin typeface="Montserrat" panose="00000500000000000000" pitchFamily="2" charset="0"/>
              </a:rPr>
              <a:t>蒋云翔</a:t>
            </a:r>
            <a:r>
              <a:rPr lang="en-US" altLang="zh-CN" dirty="0">
                <a:solidFill>
                  <a:srgbClr val="CCFF66"/>
                </a:solidFill>
                <a:latin typeface="Montserrat" panose="00000500000000000000" pitchFamily="2" charset="0"/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solidFill>
                <a:srgbClr val="CCFF66"/>
              </a:solidFill>
              <a:latin typeface="Montserrat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ED92A556-2DCA-40C8-AC31-6C89A5760191}" type="datetime2">
              <a:rPr lang="en-US" altLang="zh-CN" smtClean="0">
                <a:solidFill>
                  <a:srgbClr val="CCFF66"/>
                </a:solidFill>
                <a:latin typeface="Montserrat" panose="00000500000000000000" pitchFamily="2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Wednesday, December 18, 2024</a:t>
            </a:fld>
            <a:endParaRPr lang="en-US" altLang="zh-CN" dirty="0">
              <a:solidFill>
                <a:srgbClr val="CCFF66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Google Shape;363;p49">
            <a:extLst>
              <a:ext uri="{FF2B5EF4-FFF2-40B4-BE49-F238E27FC236}">
                <a16:creationId xmlns:a16="http://schemas.microsoft.com/office/drawing/2014/main" id="{CAF2FABA-177A-A3FE-A15E-8F7DCAC109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542" t="6679" r="10542" b="10750"/>
          <a:stretch/>
        </p:blipFill>
        <p:spPr>
          <a:xfrm>
            <a:off x="940419" y="1867612"/>
            <a:ext cx="1855226" cy="3124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>
          <a:extLst>
            <a:ext uri="{FF2B5EF4-FFF2-40B4-BE49-F238E27FC236}">
              <a16:creationId xmlns:a16="http://schemas.microsoft.com/office/drawing/2014/main" id="{FC65E100-4A02-7C6D-E45C-EB226B518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>
            <a:extLst>
              <a:ext uri="{FF2B5EF4-FFF2-40B4-BE49-F238E27FC236}">
                <a16:creationId xmlns:a16="http://schemas.microsoft.com/office/drawing/2014/main" id="{40A6EFE7-B58D-1CB6-E435-A0F5CF3D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763" y="2453862"/>
            <a:ext cx="704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rgbClr val="0070C0"/>
                </a:solidFill>
              </a:rPr>
              <a:t>System function display</a:t>
            </a:r>
          </a:p>
        </p:txBody>
      </p:sp>
      <p:sp>
        <p:nvSpPr>
          <p:cNvPr id="240" name="Google Shape;240;p39">
            <a:extLst>
              <a:ext uri="{FF2B5EF4-FFF2-40B4-BE49-F238E27FC236}">
                <a16:creationId xmlns:a16="http://schemas.microsoft.com/office/drawing/2014/main" id="{856CE0AF-943E-EBC7-2ECE-C860724087F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85608" y="725600"/>
            <a:ext cx="2555100" cy="14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pic>
        <p:nvPicPr>
          <p:cNvPr id="242" name="Google Shape;242;p39">
            <a:extLst>
              <a:ext uri="{FF2B5EF4-FFF2-40B4-BE49-F238E27FC236}">
                <a16:creationId xmlns:a16="http://schemas.microsoft.com/office/drawing/2014/main" id="{C2BD6C38-49BC-EEBD-7C1B-C783F9CEBB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042" y="-81075"/>
            <a:ext cx="2913400" cy="53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>
            <a:extLst>
              <a:ext uri="{FF2B5EF4-FFF2-40B4-BE49-F238E27FC236}">
                <a16:creationId xmlns:a16="http://schemas.microsoft.com/office/drawing/2014/main" id="{BF1E0F27-0916-2395-ECAE-2AF48BCFE7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555" t="6547" r="10555" b="10984"/>
          <a:stretch/>
        </p:blipFill>
        <p:spPr>
          <a:xfrm>
            <a:off x="-361761" y="1628225"/>
            <a:ext cx="1859299" cy="2985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9">
            <a:extLst>
              <a:ext uri="{FF2B5EF4-FFF2-40B4-BE49-F238E27FC236}">
                <a16:creationId xmlns:a16="http://schemas.microsoft.com/office/drawing/2014/main" id="{C9C56DC2-AAC7-9BAB-9462-AEB2EB03331E}"/>
              </a:ext>
            </a:extLst>
          </p:cNvPr>
          <p:cNvCxnSpPr/>
          <p:nvPr/>
        </p:nvCxnSpPr>
        <p:spPr>
          <a:xfrm>
            <a:off x="1185589" y="2207750"/>
            <a:ext cx="203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5" name="Google Shape;245;p39">
            <a:extLst>
              <a:ext uri="{FF2B5EF4-FFF2-40B4-BE49-F238E27FC236}">
                <a16:creationId xmlns:a16="http://schemas.microsoft.com/office/drawing/2014/main" id="{B04070B7-BAEA-4BDB-953D-EC7AC38551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779" r="23774"/>
          <a:stretch/>
        </p:blipFill>
        <p:spPr>
          <a:xfrm>
            <a:off x="6851376" y="1014550"/>
            <a:ext cx="1112499" cy="1193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60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>
            <a:spLocks noGrp="1"/>
          </p:cNvSpPr>
          <p:nvPr>
            <p:ph type="title"/>
          </p:nvPr>
        </p:nvSpPr>
        <p:spPr>
          <a:xfrm>
            <a:off x="478908" y="2514850"/>
            <a:ext cx="704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Conclusion and</a:t>
            </a:r>
            <a:br>
              <a:rPr lang="en" dirty="0">
                <a:solidFill>
                  <a:srgbClr val="0070C0"/>
                </a:solidFill>
              </a:rPr>
            </a:br>
            <a:r>
              <a:rPr lang="en-US" altLang="zh-CN" dirty="0">
                <a:solidFill>
                  <a:srgbClr val="0070C0"/>
                </a:solidFill>
              </a:rPr>
              <a:t>comparison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34" name="Google Shape;434;p52"/>
          <p:cNvSpPr txBox="1">
            <a:spLocks noGrp="1"/>
          </p:cNvSpPr>
          <p:nvPr>
            <p:ph type="title" idx="2"/>
          </p:nvPr>
        </p:nvSpPr>
        <p:spPr>
          <a:xfrm>
            <a:off x="1185608" y="725600"/>
            <a:ext cx="2555100" cy="14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36" name="Google Shape;436;p52"/>
          <p:cNvCxnSpPr/>
          <p:nvPr/>
        </p:nvCxnSpPr>
        <p:spPr>
          <a:xfrm>
            <a:off x="1185589" y="2207750"/>
            <a:ext cx="203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7" name="Google Shape;437;p52"/>
          <p:cNvPicPr preferRelativeResize="0"/>
          <p:nvPr/>
        </p:nvPicPr>
        <p:blipFill rotWithShape="1">
          <a:blip r:embed="rId3">
            <a:alphaModFix/>
          </a:blip>
          <a:srcRect l="23779" r="23774"/>
          <a:stretch/>
        </p:blipFill>
        <p:spPr>
          <a:xfrm>
            <a:off x="5225613" y="449738"/>
            <a:ext cx="810675" cy="8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2"/>
          <p:cNvPicPr preferRelativeResize="0"/>
          <p:nvPr/>
        </p:nvPicPr>
        <p:blipFill rotWithShape="1">
          <a:blip r:embed="rId4">
            <a:alphaModFix/>
          </a:blip>
          <a:srcRect l="10542" t="6679" r="10542" b="10750"/>
          <a:stretch/>
        </p:blipFill>
        <p:spPr>
          <a:xfrm>
            <a:off x="5321375" y="-86900"/>
            <a:ext cx="3862025" cy="620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59069B85-271C-58AC-C10F-1FA81A9C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>
            <a:extLst>
              <a:ext uri="{FF2B5EF4-FFF2-40B4-BE49-F238E27FC236}">
                <a16:creationId xmlns:a16="http://schemas.microsoft.com/office/drawing/2014/main" id="{D990C02B-A862-9183-A028-3DD451A40A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05610" y="229486"/>
            <a:ext cx="6433500" cy="6639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i="1" u="sng" dirty="0">
                <a:solidFill>
                  <a:srgbClr val="336600"/>
                </a:solidFill>
                <a:latin typeface="Montserrat" panose="00000500000000000000" pitchFamily="2" charset="0"/>
              </a:rPr>
              <a:t>Some newly added function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339285-936F-03FC-FF74-9A345509B390}"/>
              </a:ext>
            </a:extLst>
          </p:cNvPr>
          <p:cNvSpPr txBox="1"/>
          <p:nvPr/>
        </p:nvSpPr>
        <p:spPr>
          <a:xfrm>
            <a:off x="675212" y="836989"/>
            <a:ext cx="5848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/>
              <a:t>Students Features:</a:t>
            </a:r>
          </a:p>
          <a:p>
            <a:pPr marL="342900" indent="-342900">
              <a:buAutoNum type="arabicPeriod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Security and Personalization: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Set up Password: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Students can securely login the system using its </a:t>
            </a:r>
            <a:r>
              <a:rPr lang="en-US" altLang="zh-CN" b="1" i="1" u="sng" dirty="0">
                <a:highlight>
                  <a:srgbClr val="FFFF00"/>
                </a:highlight>
              </a:rPr>
              <a:t>personal password</a:t>
            </a:r>
            <a:r>
              <a:rPr lang="en-US" altLang="zh-CN" dirty="0"/>
              <a:t> to protect their personal data.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View Personal Information: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Students can view all enrolled courses and </a:t>
            </a:r>
            <a:r>
              <a:rPr lang="en-US" altLang="zh-CN" b="1" i="1" u="sng" dirty="0">
                <a:highlight>
                  <a:srgbClr val="FFFF00"/>
                </a:highlight>
              </a:rPr>
              <a:t>track the total credits earned</a:t>
            </a:r>
            <a:r>
              <a:rPr lang="en-US" altLang="zh-CN" dirty="0"/>
              <a:t>, ensuring they </a:t>
            </a:r>
            <a:r>
              <a:rPr lang="en-US" altLang="zh-CN" b="1" dirty="0"/>
              <a:t>do not exceed the 21-credit </a:t>
            </a:r>
            <a:r>
              <a:rPr lang="en-US" altLang="zh-CN" dirty="0"/>
              <a:t>limit.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C68F6C-6C53-510B-570C-C1FE96DE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241" y="3086699"/>
            <a:ext cx="2194108" cy="19282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1359B0-09D3-95C0-F133-C209776BA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377" y="2838450"/>
            <a:ext cx="3486906" cy="22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7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CFAE9635-3A54-0FA7-07ED-92470ACF2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>
            <a:extLst>
              <a:ext uri="{FF2B5EF4-FFF2-40B4-BE49-F238E27FC236}">
                <a16:creationId xmlns:a16="http://schemas.microsoft.com/office/drawing/2014/main" id="{F81D7F08-CF2B-BB2C-5CC9-3486745E34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05610" y="229486"/>
            <a:ext cx="6433500" cy="6639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i="1" u="sng" dirty="0">
                <a:solidFill>
                  <a:srgbClr val="336600"/>
                </a:solidFill>
                <a:latin typeface="Montserrat" panose="00000500000000000000" pitchFamily="2" charset="0"/>
              </a:rPr>
              <a:t>Some newly added function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51A722-F142-83BD-F1DB-A18046EC131C}"/>
              </a:ext>
            </a:extLst>
          </p:cNvPr>
          <p:cNvSpPr txBox="1"/>
          <p:nvPr/>
        </p:nvSpPr>
        <p:spPr>
          <a:xfrm>
            <a:off x="450672" y="741739"/>
            <a:ext cx="5848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 Administrator Features:</a:t>
            </a: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Add Courses: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Administrators can </a:t>
            </a:r>
            <a:r>
              <a:rPr lang="en-US" altLang="zh-CN" b="1" i="1" u="sng" dirty="0"/>
              <a:t>add new courses </a:t>
            </a:r>
            <a:r>
              <a:rPr lang="en-US" altLang="zh-CN" dirty="0"/>
              <a:t>to the system, including course names, credits, schedules, and mandatory status.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Remove Courses: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Administrators can </a:t>
            </a:r>
            <a:r>
              <a:rPr lang="en-US" altLang="zh-CN" b="1" i="1" u="sng" dirty="0"/>
              <a:t>delete existing courses</a:t>
            </a:r>
            <a:r>
              <a:rPr lang="en-US" altLang="zh-CN" dirty="0"/>
              <a:t>, ensuring the accuracy and timeliness of the course catalog.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View Student Information: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Administrators can </a:t>
            </a:r>
            <a:r>
              <a:rPr lang="en-US" altLang="zh-CN" b="1" i="1" u="sng" dirty="0"/>
              <a:t>view detailed information about all registered students</a:t>
            </a:r>
            <a:r>
              <a:rPr lang="en-US" altLang="zh-CN" dirty="0"/>
              <a:t>, including usernames, student IDs, names, and majors.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C39808-36C6-761A-3AD7-ABBD7B56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022" y="893422"/>
            <a:ext cx="2781478" cy="2082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0ED387-F448-FF38-A91B-4E348B3CC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6" y="3419395"/>
            <a:ext cx="3171794" cy="16615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E9625B-668B-AA7C-D079-9DBBAFDFE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1" y="3409936"/>
            <a:ext cx="3149600" cy="16710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63516D-CB2F-8E7E-A220-765E0AE86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562" y="3409936"/>
            <a:ext cx="2706333" cy="16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2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4"/>
          <p:cNvSpPr txBox="1">
            <a:spLocks noGrp="1"/>
          </p:cNvSpPr>
          <p:nvPr>
            <p:ph type="title"/>
          </p:nvPr>
        </p:nvSpPr>
        <p:spPr>
          <a:xfrm>
            <a:off x="720000" y="1901600"/>
            <a:ext cx="77139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724" name="Google Shape;724;p64"/>
          <p:cNvPicPr preferRelativeResize="0"/>
          <p:nvPr/>
        </p:nvPicPr>
        <p:blipFill rotWithShape="1">
          <a:blip r:embed="rId3">
            <a:alphaModFix/>
          </a:blip>
          <a:srcRect l="23779" r="23774"/>
          <a:stretch/>
        </p:blipFill>
        <p:spPr>
          <a:xfrm>
            <a:off x="277738" y="66338"/>
            <a:ext cx="864476" cy="92717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64"/>
          <p:cNvSpPr txBox="1"/>
          <p:nvPr/>
        </p:nvSpPr>
        <p:spPr>
          <a:xfrm>
            <a:off x="720000" y="4031375"/>
            <a:ext cx="7713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</a:t>
            </a:r>
            <a:endParaRPr sz="12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44" name="Google Shape;744;p64"/>
          <p:cNvPicPr preferRelativeResize="0"/>
          <p:nvPr/>
        </p:nvPicPr>
        <p:blipFill rotWithShape="1">
          <a:blip r:embed="rId4">
            <a:alphaModFix/>
          </a:blip>
          <a:srcRect l="10555" t="6547" r="10555" b="10984"/>
          <a:stretch/>
        </p:blipFill>
        <p:spPr>
          <a:xfrm>
            <a:off x="7185477" y="988038"/>
            <a:ext cx="1452951" cy="233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20;p29">
            <a:extLst>
              <a:ext uri="{FF2B5EF4-FFF2-40B4-BE49-F238E27FC236}">
                <a16:creationId xmlns:a16="http://schemas.microsoft.com/office/drawing/2014/main" id="{D24239BC-D957-42D0-956C-2190020783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169" y="1323898"/>
            <a:ext cx="921275" cy="96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20;p29">
            <a:extLst>
              <a:ext uri="{FF2B5EF4-FFF2-40B4-BE49-F238E27FC236}">
                <a16:creationId xmlns:a16="http://schemas.microsoft.com/office/drawing/2014/main" id="{AF9E7F5C-4F8A-6A48-1E23-20DF8153C8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300" y="1323898"/>
            <a:ext cx="921275" cy="96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20;p29">
            <a:extLst>
              <a:ext uri="{FF2B5EF4-FFF2-40B4-BE49-F238E27FC236}">
                <a16:creationId xmlns:a16="http://schemas.microsoft.com/office/drawing/2014/main" id="{92E1F088-5432-3C8B-CCFF-07B3013584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98039"/>
            <a:ext cx="921275" cy="96944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>
            <a:spLocks noGrp="1"/>
          </p:cNvSpPr>
          <p:nvPr>
            <p:ph type="title" idx="18"/>
          </p:nvPr>
        </p:nvSpPr>
        <p:spPr>
          <a:xfrm>
            <a:off x="720000" y="242518"/>
            <a:ext cx="7704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99"/>
                </a:solidFill>
              </a:rPr>
              <a:t>C</a:t>
            </a:r>
            <a:r>
              <a:rPr lang="en-US" altLang="zh-CN" sz="3600" dirty="0" err="1">
                <a:solidFill>
                  <a:srgbClr val="FFFF99"/>
                </a:solidFill>
              </a:rPr>
              <a:t>atalogue</a:t>
            </a:r>
            <a:endParaRPr sz="3600" dirty="0">
              <a:solidFill>
                <a:srgbClr val="FFFF99"/>
              </a:solidFill>
            </a:endParaRPr>
          </a:p>
        </p:txBody>
      </p:sp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-119713" y="2293345"/>
            <a:ext cx="260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Montserrat" panose="00000500000000000000" pitchFamily="2" charset="0"/>
              </a:rPr>
              <a:t>Project Introduction</a:t>
            </a:r>
            <a:endParaRPr dirty="0">
              <a:solidFill>
                <a:srgbClr val="0070C0"/>
              </a:solidFill>
              <a:latin typeface="Montserrat" panose="00000500000000000000" pitchFamily="2" charset="0"/>
            </a:endParaRPr>
          </a:p>
        </p:txBody>
      </p:sp>
      <p:sp>
        <p:nvSpPr>
          <p:cNvPr id="216" name="Google Shape;216;p38"/>
          <p:cNvSpPr txBox="1">
            <a:spLocks noGrp="1"/>
          </p:cNvSpPr>
          <p:nvPr>
            <p:ph type="title" idx="2"/>
          </p:nvPr>
        </p:nvSpPr>
        <p:spPr>
          <a:xfrm>
            <a:off x="2224894" y="2199950"/>
            <a:ext cx="260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Overview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222" name="Google Shape;222;p38"/>
          <p:cNvSpPr txBox="1">
            <a:spLocks noGrp="1"/>
          </p:cNvSpPr>
          <p:nvPr>
            <p:ph type="title" idx="8"/>
          </p:nvPr>
        </p:nvSpPr>
        <p:spPr>
          <a:xfrm>
            <a:off x="4316768" y="2364175"/>
            <a:ext cx="26007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System function display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224" name="Google Shape;224;p38"/>
          <p:cNvSpPr txBox="1">
            <a:spLocks noGrp="1"/>
          </p:cNvSpPr>
          <p:nvPr>
            <p:ph type="title" idx="13"/>
          </p:nvPr>
        </p:nvSpPr>
        <p:spPr>
          <a:xfrm>
            <a:off x="483137" y="1508685"/>
            <a:ext cx="139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25" name="Google Shape;225;p38"/>
          <p:cNvSpPr txBox="1">
            <a:spLocks noGrp="1"/>
          </p:cNvSpPr>
          <p:nvPr>
            <p:ph type="title" idx="14"/>
          </p:nvPr>
        </p:nvSpPr>
        <p:spPr>
          <a:xfrm>
            <a:off x="2848306" y="1523245"/>
            <a:ext cx="139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226" name="Google Shape;226;p38"/>
          <p:cNvSpPr txBox="1">
            <a:spLocks noGrp="1"/>
          </p:cNvSpPr>
          <p:nvPr>
            <p:ph type="title" idx="15"/>
          </p:nvPr>
        </p:nvSpPr>
        <p:spPr>
          <a:xfrm>
            <a:off x="4926669" y="1507108"/>
            <a:ext cx="139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cxnSp>
        <p:nvCxnSpPr>
          <p:cNvPr id="229" name="Google Shape;229;p38"/>
          <p:cNvCxnSpPr/>
          <p:nvPr/>
        </p:nvCxnSpPr>
        <p:spPr>
          <a:xfrm>
            <a:off x="724765" y="1993485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8"/>
          <p:cNvCxnSpPr/>
          <p:nvPr/>
        </p:nvCxnSpPr>
        <p:spPr>
          <a:xfrm>
            <a:off x="3143944" y="1991272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8"/>
          <p:cNvCxnSpPr/>
          <p:nvPr/>
        </p:nvCxnSpPr>
        <p:spPr>
          <a:xfrm>
            <a:off x="5242869" y="1949007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8"/>
          <p:cNvCxnSpPr>
            <a:cxnSpLocks/>
          </p:cNvCxnSpPr>
          <p:nvPr/>
        </p:nvCxnSpPr>
        <p:spPr>
          <a:xfrm>
            <a:off x="3316757" y="804418"/>
            <a:ext cx="2462641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220;p29">
            <a:extLst>
              <a:ext uri="{FF2B5EF4-FFF2-40B4-BE49-F238E27FC236}">
                <a16:creationId xmlns:a16="http://schemas.microsoft.com/office/drawing/2014/main" id="{C978080D-ADDC-FE33-EA31-50C76CACAA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896" y="1298039"/>
            <a:ext cx="921275" cy="9694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5;p38">
            <a:extLst>
              <a:ext uri="{FF2B5EF4-FFF2-40B4-BE49-F238E27FC236}">
                <a16:creationId xmlns:a16="http://schemas.microsoft.com/office/drawing/2014/main" id="{56FB313B-27E4-E32C-51A7-68DF51CE737A}"/>
              </a:ext>
            </a:extLst>
          </p:cNvPr>
          <p:cNvSpPr txBox="1">
            <a:spLocks/>
          </p:cNvSpPr>
          <p:nvPr/>
        </p:nvSpPr>
        <p:spPr>
          <a:xfrm>
            <a:off x="7357033" y="1497386"/>
            <a:ext cx="139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04.</a:t>
            </a:r>
          </a:p>
        </p:txBody>
      </p:sp>
      <p:cxnSp>
        <p:nvCxnSpPr>
          <p:cNvPr id="4" name="Google Shape;230;p38">
            <a:extLst>
              <a:ext uri="{FF2B5EF4-FFF2-40B4-BE49-F238E27FC236}">
                <a16:creationId xmlns:a16="http://schemas.microsoft.com/office/drawing/2014/main" id="{BC713963-DD93-8D8C-62C9-5F54DC943B33}"/>
              </a:ext>
            </a:extLst>
          </p:cNvPr>
          <p:cNvCxnSpPr/>
          <p:nvPr/>
        </p:nvCxnSpPr>
        <p:spPr>
          <a:xfrm>
            <a:off x="7652671" y="1965413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2;p38">
            <a:extLst>
              <a:ext uri="{FF2B5EF4-FFF2-40B4-BE49-F238E27FC236}">
                <a16:creationId xmlns:a16="http://schemas.microsoft.com/office/drawing/2014/main" id="{9304E03B-24F5-D99C-6467-C1B1D676982C}"/>
              </a:ext>
            </a:extLst>
          </p:cNvPr>
          <p:cNvSpPr txBox="1">
            <a:spLocks/>
          </p:cNvSpPr>
          <p:nvPr/>
        </p:nvSpPr>
        <p:spPr>
          <a:xfrm>
            <a:off x="6661375" y="2375880"/>
            <a:ext cx="26007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altLang="zh-CN" dirty="0">
                <a:solidFill>
                  <a:srgbClr val="0070C0"/>
                </a:solidFill>
              </a:rPr>
              <a:t>Conclusion and</a:t>
            </a:r>
            <a:br>
              <a:rPr lang="en" altLang="zh-CN" dirty="0">
                <a:solidFill>
                  <a:srgbClr val="0070C0"/>
                </a:solidFill>
              </a:rPr>
            </a:br>
            <a:r>
              <a:rPr lang="en-US" altLang="zh-CN" dirty="0">
                <a:solidFill>
                  <a:srgbClr val="0070C0"/>
                </a:solidFill>
              </a:rPr>
              <a:t>comparison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xfrm>
            <a:off x="728389" y="2268425"/>
            <a:ext cx="704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rgbClr val="0070C0"/>
                </a:solidFill>
              </a:rPr>
              <a:t>Project Introduction</a:t>
            </a:r>
          </a:p>
        </p:txBody>
      </p:sp>
      <p:sp>
        <p:nvSpPr>
          <p:cNvPr id="240" name="Google Shape;240;p39"/>
          <p:cNvSpPr txBox="1">
            <a:spLocks noGrp="1"/>
          </p:cNvSpPr>
          <p:nvPr>
            <p:ph type="title" idx="2"/>
          </p:nvPr>
        </p:nvSpPr>
        <p:spPr>
          <a:xfrm>
            <a:off x="1185608" y="725600"/>
            <a:ext cx="2555100" cy="14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042" y="-81075"/>
            <a:ext cx="2913400" cy="53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 rotWithShape="1">
          <a:blip r:embed="rId4">
            <a:alphaModFix/>
          </a:blip>
          <a:srcRect l="10555" t="6547" r="10555" b="10984"/>
          <a:stretch/>
        </p:blipFill>
        <p:spPr>
          <a:xfrm>
            <a:off x="-361761" y="1628225"/>
            <a:ext cx="1859299" cy="2985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9"/>
          <p:cNvCxnSpPr/>
          <p:nvPr/>
        </p:nvCxnSpPr>
        <p:spPr>
          <a:xfrm>
            <a:off x="1185589" y="2207750"/>
            <a:ext cx="203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5" name="Google Shape;245;p39"/>
          <p:cNvPicPr preferRelativeResize="0"/>
          <p:nvPr/>
        </p:nvPicPr>
        <p:blipFill rotWithShape="1">
          <a:blip r:embed="rId5">
            <a:alphaModFix/>
          </a:blip>
          <a:srcRect l="23779" r="23774"/>
          <a:stretch/>
        </p:blipFill>
        <p:spPr>
          <a:xfrm>
            <a:off x="6851376" y="1014550"/>
            <a:ext cx="1112499" cy="11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6A0FF3-7F2C-D512-529F-013718795805}"/>
              </a:ext>
            </a:extLst>
          </p:cNvPr>
          <p:cNvSpPr txBox="1"/>
          <p:nvPr/>
        </p:nvSpPr>
        <p:spPr>
          <a:xfrm>
            <a:off x="1456660" y="3110225"/>
            <a:ext cx="4817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FFFF99"/>
                </a:solidFill>
                <a:latin typeface="Montserrat" panose="00000500000000000000" pitchFamily="2" charset="0"/>
              </a:rPr>
              <a:t>Brief introduction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FFFF99"/>
                </a:solidFill>
                <a:latin typeface="Montserrat" panose="00000500000000000000" pitchFamily="2" charset="0"/>
              </a:rPr>
              <a:t>Core requirements of the project</a:t>
            </a:r>
            <a:endParaRPr lang="zh-CN" altLang="en-US" sz="1600" dirty="0">
              <a:solidFill>
                <a:srgbClr val="FFFF99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0D7320CA-D315-C868-B112-0648C29F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>
            <a:extLst>
              <a:ext uri="{FF2B5EF4-FFF2-40B4-BE49-F238E27FC236}">
                <a16:creationId xmlns:a16="http://schemas.microsoft.com/office/drawing/2014/main" id="{F41B87FF-3932-02A3-16BB-1D2359C4FF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9910" y="191386"/>
            <a:ext cx="6433500" cy="6639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u="sng" dirty="0">
                <a:solidFill>
                  <a:srgbClr val="336600"/>
                </a:solidFill>
                <a:latin typeface="Montserrat" panose="00000500000000000000" pitchFamily="2" charset="0"/>
              </a:rPr>
              <a:t>Brief</a:t>
            </a:r>
            <a:r>
              <a:rPr lang="en-US" sz="3600" b="1" i="1" u="sng" dirty="0">
                <a:solidFill>
                  <a:srgbClr val="336600"/>
                </a:solidFill>
              </a:rPr>
              <a:t> </a:t>
            </a:r>
            <a:r>
              <a:rPr lang="en-US" sz="3600" b="1" i="1" u="sng" dirty="0">
                <a:solidFill>
                  <a:srgbClr val="336600"/>
                </a:solidFill>
                <a:latin typeface="Montserrat" panose="00000500000000000000" pitchFamily="2" charset="0"/>
              </a:rPr>
              <a:t>Introduction </a:t>
            </a:r>
            <a:r>
              <a:rPr lang="en-US" altLang="zh-CN" sz="3600" b="1" i="1" u="sng" dirty="0">
                <a:solidFill>
                  <a:srgbClr val="336600"/>
                </a:solidFill>
                <a:latin typeface="Montserrat" panose="00000500000000000000" pitchFamily="2" charset="0"/>
              </a:rPr>
              <a:t>of project 2</a:t>
            </a:r>
            <a:endParaRPr sz="3600" b="1" i="1" u="sng" dirty="0">
              <a:solidFill>
                <a:srgbClr val="336600"/>
              </a:solidFill>
              <a:latin typeface="Montserrat" panose="00000500000000000000" pitchFamily="2" charset="0"/>
            </a:endParaRPr>
          </a:p>
        </p:txBody>
      </p:sp>
      <p:pic>
        <p:nvPicPr>
          <p:cNvPr id="269" name="Google Shape;269;p42">
            <a:extLst>
              <a:ext uri="{FF2B5EF4-FFF2-40B4-BE49-F238E27FC236}">
                <a16:creationId xmlns:a16="http://schemas.microsoft.com/office/drawing/2014/main" id="{79D55A6D-7085-F129-CA4C-F656F19A89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87" t="6845" r="13144" b="10173"/>
          <a:stretch/>
        </p:blipFill>
        <p:spPr>
          <a:xfrm rot="-5400000">
            <a:off x="7487968" y="720261"/>
            <a:ext cx="3498700" cy="67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>
            <a:extLst>
              <a:ext uri="{FF2B5EF4-FFF2-40B4-BE49-F238E27FC236}">
                <a16:creationId xmlns:a16="http://schemas.microsoft.com/office/drawing/2014/main" id="{EA3B4BC1-CCAD-B22F-F6CE-D2B528C673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779" r="23774"/>
          <a:stretch/>
        </p:blipFill>
        <p:spPr>
          <a:xfrm>
            <a:off x="269875" y="4026438"/>
            <a:ext cx="810675" cy="8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5BC7EB-3AB1-55F9-9DDF-3DC140F3BFE9}"/>
              </a:ext>
            </a:extLst>
          </p:cNvPr>
          <p:cNvSpPr txBox="1"/>
          <p:nvPr/>
        </p:nvSpPr>
        <p:spPr>
          <a:xfrm>
            <a:off x="675212" y="1075448"/>
            <a:ext cx="63051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Montserrat" panose="00000500000000000000" pitchFamily="2" charset="0"/>
              </a:rPr>
              <a:t>    Design and implement an DB-based partial application system on </a:t>
            </a:r>
            <a:r>
              <a:rPr lang="en-US" altLang="zh-CN" sz="1800" b="1" dirty="0">
                <a:latin typeface="Montserrat" panose="00000500000000000000" pitchFamily="2" charset="0"/>
              </a:rPr>
              <a:t>Teaching Administration Management</a:t>
            </a:r>
            <a:r>
              <a:rPr lang="en-US" altLang="zh-CN" sz="1800" dirty="0">
                <a:latin typeface="Montserrat" panose="00000500000000000000" pitchFamily="2" charset="0"/>
              </a:rPr>
              <a:t>, and mainly implement </a:t>
            </a:r>
            <a:r>
              <a:rPr lang="en-US" altLang="zh-CN" sz="1800" b="1" dirty="0">
                <a:highlight>
                  <a:srgbClr val="FFFF00"/>
                </a:highlight>
                <a:latin typeface="Montserrat" panose="00000500000000000000" pitchFamily="2" charset="0"/>
              </a:rPr>
              <a:t>Select-Courses</a:t>
            </a:r>
            <a:r>
              <a:rPr lang="en-US" altLang="zh-CN" sz="1800" dirty="0">
                <a:latin typeface="Montserrat" panose="00000500000000000000" pitchFamily="2" charset="0"/>
              </a:rPr>
              <a:t> with necessary </a:t>
            </a:r>
            <a:r>
              <a:rPr lang="en-US" altLang="zh-CN" sz="1800" b="1" dirty="0">
                <a:latin typeface="Montserrat" panose="00000500000000000000" pitchFamily="2" charset="0"/>
              </a:rPr>
              <a:t>helper features </a:t>
            </a:r>
            <a:r>
              <a:rPr lang="en-US" altLang="zh-CN" sz="1800" dirty="0">
                <a:latin typeface="Montserrat" panose="00000500000000000000" pitchFamily="2" charset="0"/>
              </a:rPr>
              <a:t>(view selectable courses and selected courses, adjust selected courses etc.), considering the following </a:t>
            </a:r>
            <a:r>
              <a:rPr lang="en-US" altLang="zh-CN" sz="1800" b="1" dirty="0">
                <a:latin typeface="Montserrat" panose="00000500000000000000" pitchFamily="2" charset="0"/>
              </a:rPr>
              <a:t>constraints</a:t>
            </a:r>
            <a:r>
              <a:rPr lang="en-US" altLang="zh-CN" sz="1800" dirty="0">
                <a:latin typeface="Montserrat" panose="00000500000000000000" pitchFamily="2" charset="0"/>
              </a:rPr>
              <a:t>: prerequisite courses, credit limit (no more than 21 credits in one semester), and no time conflicts for selected courses.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8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DFAE3BC9-C168-AE42-81D8-054063E63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>
            <a:extLst>
              <a:ext uri="{FF2B5EF4-FFF2-40B4-BE49-F238E27FC236}">
                <a16:creationId xmlns:a16="http://schemas.microsoft.com/office/drawing/2014/main" id="{D75DA384-DC76-EB8C-034A-5B55CF06F6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05610" y="229486"/>
            <a:ext cx="6433500" cy="6639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i="1" u="sng" dirty="0">
                <a:solidFill>
                  <a:srgbClr val="336600"/>
                </a:solidFill>
                <a:latin typeface="Montserrat" panose="00000500000000000000" pitchFamily="2" charset="0"/>
              </a:rPr>
              <a:t>Core requirement of this project</a:t>
            </a:r>
          </a:p>
        </p:txBody>
      </p:sp>
      <p:pic>
        <p:nvPicPr>
          <p:cNvPr id="269" name="Google Shape;269;p42">
            <a:extLst>
              <a:ext uri="{FF2B5EF4-FFF2-40B4-BE49-F238E27FC236}">
                <a16:creationId xmlns:a16="http://schemas.microsoft.com/office/drawing/2014/main" id="{89F3A9A3-2F9B-23A3-CA73-573D943B9A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87" t="6845" r="13144" b="10173"/>
          <a:stretch/>
        </p:blipFill>
        <p:spPr>
          <a:xfrm rot="-5400000">
            <a:off x="7487968" y="720261"/>
            <a:ext cx="3498700" cy="67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>
            <a:extLst>
              <a:ext uri="{FF2B5EF4-FFF2-40B4-BE49-F238E27FC236}">
                <a16:creationId xmlns:a16="http://schemas.microsoft.com/office/drawing/2014/main" id="{A58B7BD7-1CB2-95D8-E35F-C1D5FE6815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779" r="23774"/>
          <a:stretch/>
        </p:blipFill>
        <p:spPr>
          <a:xfrm>
            <a:off x="269875" y="4026438"/>
            <a:ext cx="810675" cy="8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6010207-15ED-C592-CD09-A2EC06F02C50}"/>
              </a:ext>
            </a:extLst>
          </p:cNvPr>
          <p:cNvSpPr txBox="1"/>
          <p:nvPr/>
        </p:nvSpPr>
        <p:spPr>
          <a:xfrm>
            <a:off x="897462" y="1002089"/>
            <a:ext cx="58483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Montserrat" panose="00000500000000000000" pitchFamily="2" charset="0"/>
              </a:rPr>
              <a:t>Key functions: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i="1" dirty="0">
                <a:latin typeface="Montserrat" panose="00000500000000000000" pitchFamily="2" charset="0"/>
              </a:rPr>
              <a:t>view selectable courses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i="1" dirty="0">
                <a:latin typeface="Montserrat" panose="00000500000000000000" pitchFamily="2" charset="0"/>
              </a:rPr>
              <a:t>selected courses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i="1" dirty="0">
                <a:latin typeface="Montserrat" panose="00000500000000000000" pitchFamily="2" charset="0"/>
              </a:rPr>
              <a:t>adjust selected courses</a:t>
            </a:r>
          </a:p>
          <a:p>
            <a:endParaRPr lang="en-US" altLang="zh-CN" sz="1800" dirty="0">
              <a:latin typeface="Montserrat" panose="00000500000000000000" pitchFamily="2" charset="0"/>
            </a:endParaRPr>
          </a:p>
          <a:p>
            <a:r>
              <a:rPr lang="en-US" altLang="zh-CN" sz="1800" b="1" dirty="0">
                <a:latin typeface="Montserrat" panose="00000500000000000000" pitchFamily="2" charset="0"/>
              </a:rPr>
              <a:t>Some restrictions: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i="1" dirty="0">
                <a:latin typeface="Montserrat" panose="00000500000000000000" pitchFamily="2" charset="0"/>
              </a:rPr>
              <a:t>no more than 21 credits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800" i="1" dirty="0">
                <a:latin typeface="Montserrat" panose="00000500000000000000" pitchFamily="2" charset="0"/>
              </a:rPr>
              <a:t>no time conflicts for selected courses</a:t>
            </a:r>
          </a:p>
          <a:p>
            <a:endParaRPr lang="en-US" altLang="zh-CN" sz="1800" dirty="0">
              <a:latin typeface="Montserrat" panose="00000500000000000000" pitchFamily="2" charset="0"/>
            </a:endParaRPr>
          </a:p>
          <a:p>
            <a:endParaRPr lang="en-US" altLang="zh-CN" sz="1800" dirty="0">
              <a:latin typeface="Montserrat" panose="00000500000000000000" pitchFamily="2" charset="0"/>
            </a:endParaRPr>
          </a:p>
          <a:p>
            <a:endParaRPr lang="en-US" altLang="zh-CN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>
          <a:extLst>
            <a:ext uri="{FF2B5EF4-FFF2-40B4-BE49-F238E27FC236}">
              <a16:creationId xmlns:a16="http://schemas.microsoft.com/office/drawing/2014/main" id="{B01C30E7-2D5D-1DAF-6256-40E51E425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>
            <a:extLst>
              <a:ext uri="{FF2B5EF4-FFF2-40B4-BE49-F238E27FC236}">
                <a16:creationId xmlns:a16="http://schemas.microsoft.com/office/drawing/2014/main" id="{6CE189AC-DDEF-ACDE-7BF5-BF1868B6AE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6992" y="2461425"/>
            <a:ext cx="704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rgbClr val="0070C0"/>
                </a:solidFill>
              </a:rPr>
              <a:t>Overview of my own Project</a:t>
            </a:r>
          </a:p>
        </p:txBody>
      </p:sp>
      <p:sp>
        <p:nvSpPr>
          <p:cNvPr id="240" name="Google Shape;240;p39">
            <a:extLst>
              <a:ext uri="{FF2B5EF4-FFF2-40B4-BE49-F238E27FC236}">
                <a16:creationId xmlns:a16="http://schemas.microsoft.com/office/drawing/2014/main" id="{5F1417C3-213C-0398-C511-354B0CAAC20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85608" y="725600"/>
            <a:ext cx="2555100" cy="14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pic>
        <p:nvPicPr>
          <p:cNvPr id="242" name="Google Shape;242;p39">
            <a:extLst>
              <a:ext uri="{FF2B5EF4-FFF2-40B4-BE49-F238E27FC236}">
                <a16:creationId xmlns:a16="http://schemas.microsoft.com/office/drawing/2014/main" id="{D32025B9-3258-FDDC-2F48-00F27AF679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042" y="-81075"/>
            <a:ext cx="2913400" cy="53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>
            <a:extLst>
              <a:ext uri="{FF2B5EF4-FFF2-40B4-BE49-F238E27FC236}">
                <a16:creationId xmlns:a16="http://schemas.microsoft.com/office/drawing/2014/main" id="{7E3F0D23-F47F-FB5C-3102-E7AEF4CC3A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555" t="6547" r="10555" b="10984"/>
          <a:stretch/>
        </p:blipFill>
        <p:spPr>
          <a:xfrm>
            <a:off x="-361761" y="1628225"/>
            <a:ext cx="1859299" cy="2985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9">
            <a:extLst>
              <a:ext uri="{FF2B5EF4-FFF2-40B4-BE49-F238E27FC236}">
                <a16:creationId xmlns:a16="http://schemas.microsoft.com/office/drawing/2014/main" id="{F595DF0C-B00F-986D-A83A-5F484C8F25D6}"/>
              </a:ext>
            </a:extLst>
          </p:cNvPr>
          <p:cNvCxnSpPr/>
          <p:nvPr/>
        </p:nvCxnSpPr>
        <p:spPr>
          <a:xfrm>
            <a:off x="1185589" y="2207750"/>
            <a:ext cx="203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5" name="Google Shape;245;p39">
            <a:extLst>
              <a:ext uri="{FF2B5EF4-FFF2-40B4-BE49-F238E27FC236}">
                <a16:creationId xmlns:a16="http://schemas.microsoft.com/office/drawing/2014/main" id="{C931F4EE-8045-F0FC-E553-CC4078190D4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779" r="23774"/>
          <a:stretch/>
        </p:blipFill>
        <p:spPr>
          <a:xfrm>
            <a:off x="6851376" y="1014550"/>
            <a:ext cx="1112499" cy="1193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127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A0C69C1F-C10A-7E35-BF97-48BE3E0A2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>
            <a:extLst>
              <a:ext uri="{FF2B5EF4-FFF2-40B4-BE49-F238E27FC236}">
                <a16:creationId xmlns:a16="http://schemas.microsoft.com/office/drawing/2014/main" id="{08824434-78BB-1368-02B0-4F340356A6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4875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u="sng" dirty="0">
                <a:solidFill>
                  <a:srgbClr val="336600"/>
                </a:solidFill>
              </a:rPr>
              <a:t>File Structure</a:t>
            </a:r>
            <a:endParaRPr i="1" u="sng" dirty="0">
              <a:solidFill>
                <a:srgbClr val="336600"/>
              </a:solidFill>
            </a:endParaRPr>
          </a:p>
        </p:txBody>
      </p:sp>
      <p:pic>
        <p:nvPicPr>
          <p:cNvPr id="284" name="Google Shape;284;p44">
            <a:extLst>
              <a:ext uri="{FF2B5EF4-FFF2-40B4-BE49-F238E27FC236}">
                <a16:creationId xmlns:a16="http://schemas.microsoft.com/office/drawing/2014/main" id="{1C91FCE5-1116-6313-1D2D-47D138E8FC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779" r="23774"/>
          <a:stretch/>
        </p:blipFill>
        <p:spPr>
          <a:xfrm>
            <a:off x="7877776" y="3950300"/>
            <a:ext cx="1112499" cy="119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>
            <a:extLst>
              <a:ext uri="{FF2B5EF4-FFF2-40B4-BE49-F238E27FC236}">
                <a16:creationId xmlns:a16="http://schemas.microsoft.com/office/drawing/2014/main" id="{23493117-F97D-F2EE-2E74-90B48E1E04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87" t="6845" r="13144" b="10173"/>
          <a:stretch/>
        </p:blipFill>
        <p:spPr>
          <a:xfrm rot="-5400000">
            <a:off x="7564111" y="1410939"/>
            <a:ext cx="1142524" cy="22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9E6ECB-3056-E8E6-6E89-BD29DE179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0" y="745107"/>
            <a:ext cx="4703624" cy="418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E6A69777-CD73-D554-FC45-1D5B6BE5D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>
            <a:extLst>
              <a:ext uri="{FF2B5EF4-FFF2-40B4-BE49-F238E27FC236}">
                <a16:creationId xmlns:a16="http://schemas.microsoft.com/office/drawing/2014/main" id="{9BE4E15C-B956-06DD-5DAC-3DE92F5F0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4875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u="sng" dirty="0">
                <a:solidFill>
                  <a:srgbClr val="336600"/>
                </a:solidFill>
              </a:rPr>
              <a:t>E-R </a:t>
            </a:r>
            <a:r>
              <a:rPr lang="en-US" altLang="zh-CN" i="1" u="sng" dirty="0">
                <a:solidFill>
                  <a:srgbClr val="336600"/>
                </a:solidFill>
              </a:rPr>
              <a:t>diagram</a:t>
            </a:r>
            <a:endParaRPr i="1" u="sng" dirty="0">
              <a:solidFill>
                <a:srgbClr val="336600"/>
              </a:solidFill>
            </a:endParaRPr>
          </a:p>
        </p:txBody>
      </p:sp>
      <p:pic>
        <p:nvPicPr>
          <p:cNvPr id="284" name="Google Shape;284;p44">
            <a:extLst>
              <a:ext uri="{FF2B5EF4-FFF2-40B4-BE49-F238E27FC236}">
                <a16:creationId xmlns:a16="http://schemas.microsoft.com/office/drawing/2014/main" id="{F0233509-DBFC-2F1A-947D-CCE78DABC5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779" r="23774"/>
          <a:stretch/>
        </p:blipFill>
        <p:spPr>
          <a:xfrm>
            <a:off x="7877776" y="3950300"/>
            <a:ext cx="1112499" cy="119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2534A1-F054-8151-2000-A70C825F5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678180"/>
            <a:ext cx="7704000" cy="42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0720F8F6-AD22-A64C-24B9-8FC93FC39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>
            <a:extLst>
              <a:ext uri="{FF2B5EF4-FFF2-40B4-BE49-F238E27FC236}">
                <a16:creationId xmlns:a16="http://schemas.microsoft.com/office/drawing/2014/main" id="{DABDE6D2-CB51-07BA-00AF-DA6ECF434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075" y="528425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u="sng" dirty="0">
                <a:solidFill>
                  <a:srgbClr val="336600"/>
                </a:solidFill>
              </a:rPr>
              <a:t>Project overview</a:t>
            </a:r>
            <a:endParaRPr i="1" u="sng" dirty="0">
              <a:solidFill>
                <a:srgbClr val="336600"/>
              </a:solidFill>
            </a:endParaRPr>
          </a:p>
        </p:txBody>
      </p:sp>
      <p:sp>
        <p:nvSpPr>
          <p:cNvPr id="282" name="Google Shape;282;p44">
            <a:extLst>
              <a:ext uri="{FF2B5EF4-FFF2-40B4-BE49-F238E27FC236}">
                <a16:creationId xmlns:a16="http://schemas.microsoft.com/office/drawing/2014/main" id="{605F4765-2655-5BAD-96CD-3C253D64BA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88050" y="1090324"/>
            <a:ext cx="6301200" cy="339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altLang="zh-CN" dirty="0">
                <a:solidFill>
                  <a:srgbClr val="000000"/>
                </a:solidFill>
                <a:latin typeface="Montserrat" panose="00000500000000000000" pitchFamily="2" charset="0"/>
              </a:rPr>
              <a:t>    This Course Selection Management System is a database-driven application designed for Teaching Administration Management, primarily focusing on </a:t>
            </a:r>
            <a:r>
              <a:rPr lang="en-US" altLang="zh-CN" b="1" dirty="0">
                <a:solidFill>
                  <a:srgbClr val="000000"/>
                </a:solidFill>
                <a:latin typeface="Montserrat" panose="00000500000000000000" pitchFamily="2" charset="0"/>
              </a:rPr>
              <a:t>course enrollment functionalities</a:t>
            </a:r>
            <a:r>
              <a:rPr lang="en-US" altLang="zh-CN" dirty="0">
                <a:solidFill>
                  <a:srgbClr val="000000"/>
                </a:solidFill>
                <a:latin typeface="Montserrat" panose="00000500000000000000" pitchFamily="2" charset="0"/>
              </a:rPr>
              <a:t>. The system provides two different interfaces for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00"/>
                </a:highlight>
                <a:latin typeface="Montserrat" panose="00000500000000000000" pitchFamily="2" charset="0"/>
              </a:rPr>
              <a:t>students</a:t>
            </a:r>
            <a:r>
              <a:rPr lang="en-US" altLang="zh-CN" dirty="0">
                <a:solidFill>
                  <a:srgbClr val="000000"/>
                </a:solidFill>
                <a:latin typeface="Montserrat" panose="00000500000000000000" pitchFamily="2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00"/>
                </a:highlight>
                <a:latin typeface="Montserrat" panose="00000500000000000000" pitchFamily="2" charset="0"/>
              </a:rPr>
              <a:t>administrators</a:t>
            </a:r>
            <a:r>
              <a:rPr lang="en-US" altLang="zh-CN" dirty="0">
                <a:solidFill>
                  <a:srgbClr val="000000"/>
                </a:solidFill>
                <a:latin typeface="Montserrat" panose="00000500000000000000" pitchFamily="2" charset="0"/>
              </a:rPr>
              <a:t>, each with their respective functionalities.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altLang="zh-CN" dirty="0">
                <a:solidFill>
                  <a:srgbClr val="000000"/>
                </a:solidFill>
                <a:latin typeface="Montserrat" panose="00000500000000000000" pitchFamily="2" charset="0"/>
              </a:rPr>
              <a:t>    The system aims to </a:t>
            </a:r>
            <a:r>
              <a:rPr lang="en-US" altLang="zh-CN" b="1" dirty="0">
                <a:solidFill>
                  <a:srgbClr val="000000"/>
                </a:solidFill>
                <a:latin typeface="Montserrat" panose="00000500000000000000" pitchFamily="2" charset="0"/>
              </a:rPr>
              <a:t>simplify</a:t>
            </a:r>
            <a:r>
              <a:rPr lang="en-US" altLang="zh-CN" dirty="0">
                <a:solidFill>
                  <a:srgbClr val="000000"/>
                </a:solidFill>
                <a:latin typeface="Montserrat" panose="00000500000000000000" pitchFamily="2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Montserrat" panose="00000500000000000000" pitchFamily="2" charset="0"/>
              </a:rPr>
              <a:t>optimize</a:t>
            </a:r>
            <a:r>
              <a:rPr lang="en-US" altLang="zh-CN" dirty="0">
                <a:solidFill>
                  <a:srgbClr val="000000"/>
                </a:solidFill>
                <a:latin typeface="Montserrat" panose="00000500000000000000" pitchFamily="2" charset="0"/>
              </a:rPr>
              <a:t> the course selection process for students, addressing the cumbersome issues of traditional manual selection systems, and enhancing the efficiency of course enrollment. By offering a </a:t>
            </a:r>
            <a:r>
              <a:rPr lang="en-US" altLang="zh-CN" b="1" dirty="0">
                <a:solidFill>
                  <a:srgbClr val="000000"/>
                </a:solidFill>
                <a:latin typeface="Montserrat" panose="00000500000000000000" pitchFamily="2" charset="0"/>
              </a:rPr>
              <a:t>user-friendly</a:t>
            </a:r>
            <a:r>
              <a:rPr lang="en-US" altLang="zh-CN" dirty="0">
                <a:solidFill>
                  <a:srgbClr val="000000"/>
                </a:solidFill>
                <a:latin typeface="Montserrat" panose="00000500000000000000" pitchFamily="2" charset="0"/>
              </a:rPr>
              <a:t> interface and </a:t>
            </a:r>
            <a:r>
              <a:rPr lang="en-US" altLang="zh-CN" b="1" dirty="0">
                <a:solidFill>
                  <a:srgbClr val="000000"/>
                </a:solidFill>
                <a:latin typeface="Montserrat" panose="00000500000000000000" pitchFamily="2" charset="0"/>
              </a:rPr>
              <a:t>powerful </a:t>
            </a:r>
            <a:r>
              <a:rPr lang="en-US" altLang="zh-CN" dirty="0">
                <a:solidFill>
                  <a:srgbClr val="000000"/>
                </a:solidFill>
                <a:latin typeface="Montserrat" panose="00000500000000000000" pitchFamily="2" charset="0"/>
              </a:rPr>
              <a:t>features, the system </a:t>
            </a:r>
            <a:r>
              <a:rPr lang="en-US" altLang="zh-CN" b="1" dirty="0">
                <a:solidFill>
                  <a:srgbClr val="000000"/>
                </a:solidFill>
                <a:latin typeface="Montserrat" panose="00000500000000000000" pitchFamily="2" charset="0"/>
              </a:rPr>
              <a:t>meets the diverse needs of both students and administrators</a:t>
            </a:r>
            <a:r>
              <a:rPr lang="en-US" altLang="zh-CN" dirty="0">
                <a:solidFill>
                  <a:srgbClr val="000000"/>
                </a:solidFill>
                <a:latin typeface="Montserrat" panose="00000500000000000000" pitchFamily="2" charset="0"/>
              </a:rPr>
              <a:t>, ensuring a smooth course selection process.</a:t>
            </a:r>
            <a:endParaRPr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284" name="Google Shape;284;p44">
            <a:extLst>
              <a:ext uri="{FF2B5EF4-FFF2-40B4-BE49-F238E27FC236}">
                <a16:creationId xmlns:a16="http://schemas.microsoft.com/office/drawing/2014/main" id="{4C174707-2915-34FD-3FB7-527DC054D6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779" r="23774"/>
          <a:stretch/>
        </p:blipFill>
        <p:spPr>
          <a:xfrm>
            <a:off x="7877776" y="3950300"/>
            <a:ext cx="1112499" cy="119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>
            <a:extLst>
              <a:ext uri="{FF2B5EF4-FFF2-40B4-BE49-F238E27FC236}">
                <a16:creationId xmlns:a16="http://schemas.microsoft.com/office/drawing/2014/main" id="{89C70C3E-F50E-93AF-7621-935C09DE1D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87" t="6845" r="13144" b="10173"/>
          <a:stretch/>
        </p:blipFill>
        <p:spPr>
          <a:xfrm rot="-5400000">
            <a:off x="7564111" y="1410939"/>
            <a:ext cx="1142524" cy="2218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0957"/>
      </p:ext>
    </p:extLst>
  </p:cSld>
  <p:clrMapOvr>
    <a:masterClrMapping/>
  </p:clrMapOvr>
</p:sld>
</file>

<file path=ppt/theme/theme1.xml><?xml version="1.0" encoding="utf-8"?>
<a:theme xmlns:a="http://schemas.openxmlformats.org/drawingml/2006/main" name="Summer is Overrated Newsletter by Slidesgo">
  <a:themeElements>
    <a:clrScheme name="Simple Light">
      <a:dk1>
        <a:srgbClr val="FFFFFF"/>
      </a:dk1>
      <a:lt1>
        <a:srgbClr val="A7C1CD"/>
      </a:lt1>
      <a:dk2>
        <a:srgbClr val="FF4D8E"/>
      </a:dk2>
      <a:lt2>
        <a:srgbClr val="FFFFFF"/>
      </a:lt2>
      <a:accent1>
        <a:srgbClr val="FFC3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409</Words>
  <Application>Microsoft Office PowerPoint</Application>
  <PresentationFormat>全屏显示(16:9)</PresentationFormat>
  <Paragraphs>61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Arial</vt:lpstr>
      <vt:lpstr>Montserrat</vt:lpstr>
      <vt:lpstr>Open Sans</vt:lpstr>
      <vt:lpstr>Roboto Condensed</vt:lpstr>
      <vt:lpstr>Wingdings</vt:lpstr>
      <vt:lpstr>Summer is Overrated Newsletter by Slidesgo</vt:lpstr>
      <vt:lpstr>DBS Project 2 Report</vt:lpstr>
      <vt:lpstr>Catalogue</vt:lpstr>
      <vt:lpstr>Project Introduction</vt:lpstr>
      <vt:lpstr>PowerPoint 演示文稿</vt:lpstr>
      <vt:lpstr>PowerPoint 演示文稿</vt:lpstr>
      <vt:lpstr>Overview of my own Project</vt:lpstr>
      <vt:lpstr>File Structure</vt:lpstr>
      <vt:lpstr>E-R diagram</vt:lpstr>
      <vt:lpstr>Project overview</vt:lpstr>
      <vt:lpstr>System function display</vt:lpstr>
      <vt:lpstr>Conclusion and comparison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Yusi Yx</cp:lastModifiedBy>
  <cp:revision>36</cp:revision>
  <dcterms:modified xsi:type="dcterms:W3CDTF">2024-12-18T06:33:30Z</dcterms:modified>
</cp:coreProperties>
</file>